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embedTrueTypeFonts="1">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embeddedFontLst>
    <p:embeddedFont>
      <p:font typeface="Onest"/>
      <p:regular r:id="rId20"/>
      <p:bold r:id="rId21"/>
    </p:embeddedFont>
    <p:embeddedFont>
      <p:font typeface="Syne"/>
      <p:regular r:id="rId22"/>
      <p:bold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Photosynthesis is a process that uses carbon dioxide, water, and light energy to produce carbohydrates and oxygen. In eukaryotes, chloroplasts play a crucial role by separating the light reactions from the carbon fixation process. The energy captured during the light reactions is stored in ATP and NADPH, which then fuel the Calvin cycle to produce carbohydrates from carbon dioxide.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Photosynthesis is an energy conversion process that takes place in plants. It uses sunlight, water, and carbon dioxide to create energy. This process is essential for plant growth and contributes to the oxygen we breathe.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Photosynthesis is a fascinating process that uses carbon dioxide, water, and light to create carbohydrates and oxygen. It first emerged in prokaryotic organisms, with cyanobacteria playing a key role in producing an oxygen-rich atmosphere. This early form of photosynthesis laid the groundwork for the more complex processes seen in eukaryotic organisms today.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Inside a chloroplast, we find the stroma, which is the fluid that surrounds the thylakoids. The thylakoids themselves are membrane-bound structures that contain chlorophyll and are organized into stacks called grana. This organization is crucial because the light reactions of photosynthesis take place in the grana, where the thylakoid membranes are perfectly set up for these processes.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photosynthesis, chlorophyll pigments play a crucial role by absorbing energy from light. This energy boosts electrons to higher energy levels in photosystems II and I. When photosystem II loses these energized electrons, water splits to provide replacement electrons, which also leads to the release of oxygen. This captured light energy initiates a series of reactions that ultimately produce ATP and NADPH.</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Photosystems II and I are located in the thylakoid membrane and are linked by an electron transport chain. As electrons move through this chain, they undergo a series of oxidation-reduction reactions. Ultimately, these electrons are transferred to NADP+, reducing it to NADPH, which is crucial for photosynthesis.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electrons move through the electron transport chain, they help create a proton gradient across the thylakoid membrane. This gradient has a high concentration of protons inside the thylakoid and a lower concentration outside, storing potential energy. When protons flow back through ATP synthase, this energy is released and used to synthesize ATP.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photosynthesis, ATP synthase plays a crucial role by using proton flow to convert ADP and inorganic phosphate into ATP. This process, known as photophosphorylation, occurs during the light reactions. Additionally, electrons reaching photosystem I help reduce NADP+ to NADPH. Together, ATP and NADPH are the main energy carriers that drive the production of organic molecules.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Calvin cycle takes place in the stroma of the chloroplasts and uses carbon dioxide as the source for producing carbohydrates. This process relies on ATP and NADPH, which are generated during the light reactions of photosynthesis. Essentially, the energy captured in the thylakoid reactions is transferred to the stroma, where it helps build organic molecules. The carbohydrates produced can either support various biological processes or be stored for later use.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trace the flow of electrons in photosynthesis. Water provides replacement electrons to photosystem II, and as these electrons move through the electron transport chain, they get reenergized in photosystem I, ultimately reducing NADP+ to NADPH. The thylakoid membrane plays a crucial role by maintaining a proton gradient, which is essential for ATP synthesis during chemiosmosis. This entire process links matter and energy, as water supplies electrons, oxygen is released, and carbon from CO₂ is transformed into carbohydrates.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457200" y="502920"/>
            <a:ext cx="384048" cy="384048"/>
          </a:xfrm>
          <a:prstGeom prst="rect">
            <a:avLst/>
          </a:prstGeom>
        </p:spPr>
      </p:pic>
      <p:sp>
        <p:nvSpPr>
          <p:cNvPr id="4" name="TextBox 3"/>
          <p:cNvSpPr txBox="1"/>
          <p:nvPr/>
        </p:nvSpPr>
        <p:spPr>
          <a:xfrm>
            <a:off x="950976" y="466344"/>
            <a:ext cx="3657600" cy="457200"/>
          </a:xfrm>
          <a:prstGeom prst="rect">
            <a:avLst/>
          </a:prstGeom>
          <a:noFill/>
        </p:spPr>
        <p:txBody>
          <a:bodyPr wrap="none" anchor="ctr">
            <a:spAutoFit/>
          </a:bodyPr>
          <a:lstStyle/>
          <a:p>
            <a:r>
              <a:rPr sz="2000" b="1">
                <a:solidFill>
                  <a:srgbClr val="FFFFFF"/>
                </a:solidFill>
                <a:latin typeface="Syne"/>
              </a:rPr>
              <a:t>Nuros</a:t>
            </a:r>
          </a:p>
        </p:txBody>
      </p:sp>
      <p:sp>
        <p:nvSpPr>
          <p:cNvPr id="5" name="TextBox 4"/>
          <p:cNvSpPr txBox="1"/>
          <p:nvPr/>
        </p:nvSpPr>
        <p:spPr>
          <a:xfrm>
            <a:off x="457200" y="2377440"/>
            <a:ext cx="4023360" cy="1828800"/>
          </a:xfrm>
          <a:prstGeom prst="rect">
            <a:avLst/>
          </a:prstGeom>
          <a:noFill/>
        </p:spPr>
        <p:txBody>
          <a:bodyPr wrap="none">
            <a:spAutoFit/>
          </a:bodyPr>
          <a:lstStyle/>
          <a:p>
            <a:r>
              <a:rPr sz="4000" b="1">
                <a:solidFill>
                  <a:srgbClr val="FFFFFF"/>
                </a:solidFill>
                <a:latin typeface="Onest"/>
              </a:rPr>
              <a:t>Photosynthesis</a:t>
            </a:r>
          </a:p>
        </p:txBody>
      </p:sp>
      <p:sp>
        <p:nvSpPr>
          <p:cNvPr id="6" name="TextBox 5"/>
          <p:cNvSpPr txBox="1"/>
          <p:nvPr/>
        </p:nvSpPr>
        <p:spPr>
          <a:xfrm>
            <a:off x="457200" y="4114800"/>
            <a:ext cx="4023360" cy="1371600"/>
          </a:xfrm>
          <a:prstGeom prst="rect">
            <a:avLst/>
          </a:prstGeom>
          <a:noFill/>
        </p:spPr>
        <p:txBody>
          <a:bodyPr wrap="none">
            <a:spAutoFit/>
          </a:bodyPr>
          <a:lstStyle/>
          <a:p>
            <a:r>
              <a:rPr sz="1800" b="0">
                <a:solidFill>
                  <a:srgbClr val="E5DEFF"/>
                </a:solidFill>
                <a:latin typeface="Onest"/>
              </a:rPr>
              <a:t>Understanding the process that fuels life on Earth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1</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Overview</a:t>
            </a:r>
          </a:p>
        </p:txBody>
      </p:sp>
      <p:sp>
        <p:nvSpPr>
          <p:cNvPr id="8" name="TextBox 7"/>
          <p:cNvSpPr txBox="1"/>
          <p:nvPr/>
        </p:nvSpPr>
        <p:spPr>
          <a:xfrm>
            <a:off x="777240" y="1783080"/>
            <a:ext cx="10789920" cy="4480560"/>
          </a:xfrm>
          <a:prstGeom prst="rect">
            <a:avLst/>
          </a:prstGeom>
          <a:noFill/>
        </p:spPr>
        <p:txBody>
          <a:bodyPr wrap="square" anchor="ctr">
            <a:spAutoFit/>
          </a:bodyPr>
          <a:lstStyle/>
          <a:p>
            <a:r>
              <a:rPr sz="1900">
                <a:solidFill>
                  <a:srgbClr val="1A1A2E"/>
                </a:solidFill>
                <a:latin typeface="Onest"/>
              </a:rPr>
              <a:t>●  Uses CO₂, H₂O, and light energy</a:t>
            </a:r>
          </a:p>
          <a:p>
            <a:pPr>
              <a:spcBef>
                <a:spcPts val="800"/>
              </a:spcBef>
            </a:pPr>
            <a:r>
              <a:rPr sz="1900">
                <a:solidFill>
                  <a:srgbClr val="1A1A2E"/>
                </a:solidFill>
                <a:latin typeface="Onest"/>
              </a:rPr>
              <a:t>●  Produces carbohydrates and O₂</a:t>
            </a:r>
          </a:p>
          <a:p>
            <a:pPr>
              <a:spcBef>
                <a:spcPts val="800"/>
              </a:spcBef>
            </a:pPr>
            <a:r>
              <a:rPr sz="1900">
                <a:solidFill>
                  <a:srgbClr val="1A1A2E"/>
                </a:solidFill>
                <a:latin typeface="Onest"/>
              </a:rPr>
              <a:t>●  Chloroplasts separate light reactions</a:t>
            </a:r>
          </a:p>
          <a:p>
            <a:pPr>
              <a:spcBef>
                <a:spcPts val="800"/>
              </a:spcBef>
            </a:pPr>
            <a:r>
              <a:rPr sz="1900">
                <a:solidFill>
                  <a:srgbClr val="1A1A2E"/>
                </a:solidFill>
                <a:latin typeface="Onest"/>
              </a:rPr>
              <a:t>●  ATP and NADPH power the Calvin cycle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2</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Core Concepts</a:t>
            </a:r>
          </a:p>
        </p:txBody>
      </p:sp>
      <p:sp>
        <p:nvSpPr>
          <p:cNvPr id="8" name="TextBox 7"/>
          <p:cNvSpPr txBox="1"/>
          <p:nvPr/>
        </p:nvSpPr>
        <p:spPr>
          <a:xfrm>
            <a:off x="777240" y="1783080"/>
            <a:ext cx="10789920" cy="4480560"/>
          </a:xfrm>
          <a:prstGeom prst="rect">
            <a:avLst/>
          </a:prstGeom>
          <a:noFill/>
        </p:spPr>
        <p:txBody>
          <a:bodyPr wrap="square" anchor="ctr">
            <a:spAutoFit/>
          </a:bodyPr>
          <a:lstStyle/>
          <a:p>
            <a:r>
              <a:rPr sz="1900">
                <a:solidFill>
                  <a:srgbClr val="1A1A2E"/>
                </a:solidFill>
                <a:latin typeface="Onest"/>
              </a:rPr>
              <a:t>●  Energy conversion process</a:t>
            </a:r>
          </a:p>
          <a:p>
            <a:pPr>
              <a:spcBef>
                <a:spcPts val="800"/>
              </a:spcBef>
            </a:pPr>
            <a:r>
              <a:rPr sz="1900">
                <a:solidFill>
                  <a:srgbClr val="1A1A2E"/>
                </a:solidFill>
                <a:latin typeface="Onest"/>
              </a:rPr>
              <a:t>●  Occurs in plants</a:t>
            </a:r>
          </a:p>
          <a:p>
            <a:pPr>
              <a:spcBef>
                <a:spcPts val="800"/>
              </a:spcBef>
            </a:pPr>
            <a:r>
              <a:rPr sz="1900">
                <a:solidFill>
                  <a:srgbClr val="1A1A2E"/>
                </a:solidFill>
                <a:latin typeface="Onest"/>
              </a:rPr>
              <a:t>●  Uses sunlight, water, carbon dioxide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3</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1. Photosynthesis and Its Evolution</a:t>
            </a:r>
          </a:p>
        </p:txBody>
      </p:sp>
      <p:sp>
        <p:nvSpPr>
          <p:cNvPr id="8" name="TextBox 7"/>
          <p:cNvSpPr txBox="1"/>
          <p:nvPr/>
        </p:nvSpPr>
        <p:spPr>
          <a:xfrm>
            <a:off x="777240" y="1783080"/>
            <a:ext cx="10789920" cy="4480560"/>
          </a:xfrm>
          <a:prstGeom prst="rect">
            <a:avLst/>
          </a:prstGeom>
          <a:noFill/>
        </p:spPr>
        <p:txBody>
          <a:bodyPr wrap="square" anchor="ctr">
            <a:spAutoFit/>
          </a:bodyPr>
          <a:lstStyle/>
          <a:p>
            <a:r>
              <a:rPr sz="1900">
                <a:solidFill>
                  <a:srgbClr val="1A1A2E"/>
                </a:solidFill>
                <a:latin typeface="Onest"/>
              </a:rPr>
              <a:t>●  Photosynthesis uses CO₂, H₂O, and light</a:t>
            </a:r>
          </a:p>
          <a:p>
            <a:pPr>
              <a:spcBef>
                <a:spcPts val="800"/>
              </a:spcBef>
            </a:pPr>
            <a:r>
              <a:rPr sz="1900">
                <a:solidFill>
                  <a:srgbClr val="1A1A2E"/>
                </a:solidFill>
                <a:latin typeface="Onest"/>
              </a:rPr>
              <a:t>●  Produces carbohydrates and O₂</a:t>
            </a:r>
          </a:p>
          <a:p>
            <a:pPr>
              <a:spcBef>
                <a:spcPts val="800"/>
              </a:spcBef>
            </a:pPr>
            <a:r>
              <a:rPr sz="1900">
                <a:solidFill>
                  <a:srgbClr val="1A1A2E"/>
                </a:solidFill>
                <a:latin typeface="Onest"/>
              </a:rPr>
              <a:t>●  Evolved in prokaryotic organisms</a:t>
            </a:r>
          </a:p>
          <a:p>
            <a:pPr>
              <a:spcBef>
                <a:spcPts val="800"/>
              </a:spcBef>
            </a:pPr>
            <a:r>
              <a:rPr sz="1900">
                <a:solidFill>
                  <a:srgbClr val="1A1A2E"/>
                </a:solidFill>
                <a:latin typeface="Onest"/>
              </a:rPr>
              <a:t>●  Cyanobacteria contributed to oxygenation</a:t>
            </a:r>
          </a:p>
          <a:p>
            <a:pPr>
              <a:spcBef>
                <a:spcPts val="800"/>
              </a:spcBef>
            </a:pPr>
            <a:r>
              <a:rPr sz="1900">
                <a:solidFill>
                  <a:srgbClr val="1A1A2E"/>
                </a:solidFill>
                <a:latin typeface="Onest"/>
              </a:rPr>
              <a:t>●  Foundation for eukaryotic photosynthesis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4</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2. Chloroplast Organization</a:t>
            </a:r>
          </a:p>
        </p:txBody>
      </p:sp>
      <p:sp>
        <p:nvSpPr>
          <p:cNvPr id="8" name="TextBox 7"/>
          <p:cNvSpPr txBox="1"/>
          <p:nvPr/>
        </p:nvSpPr>
        <p:spPr>
          <a:xfrm>
            <a:off x="777240" y="1783080"/>
            <a:ext cx="10789920" cy="4480560"/>
          </a:xfrm>
          <a:prstGeom prst="rect">
            <a:avLst/>
          </a:prstGeom>
          <a:noFill/>
        </p:spPr>
        <p:txBody>
          <a:bodyPr wrap="square" anchor="ctr">
            <a:spAutoFit/>
          </a:bodyPr>
          <a:lstStyle/>
          <a:p>
            <a:r>
              <a:rPr sz="1900">
                <a:solidFill>
                  <a:srgbClr val="1A1A2E"/>
                </a:solidFill>
                <a:latin typeface="Onest"/>
              </a:rPr>
              <a:t>●  Stroma: fluid inside chloroplast</a:t>
            </a:r>
          </a:p>
          <a:p>
            <a:pPr>
              <a:spcBef>
                <a:spcPts val="800"/>
              </a:spcBef>
            </a:pPr>
            <a:r>
              <a:rPr sz="1900">
                <a:solidFill>
                  <a:srgbClr val="1A1A2E"/>
                </a:solidFill>
                <a:latin typeface="Onest"/>
              </a:rPr>
              <a:t>●  Thylakoids: membrane-bound structures</a:t>
            </a:r>
          </a:p>
          <a:p>
            <a:pPr>
              <a:spcBef>
                <a:spcPts val="800"/>
              </a:spcBef>
            </a:pPr>
            <a:r>
              <a:rPr sz="1900">
                <a:solidFill>
                  <a:srgbClr val="1A1A2E"/>
                </a:solidFill>
                <a:latin typeface="Onest"/>
              </a:rPr>
              <a:t>●  Grana: stacks of thylakoids</a:t>
            </a:r>
          </a:p>
          <a:p>
            <a:pPr>
              <a:spcBef>
                <a:spcPts val="800"/>
              </a:spcBef>
            </a:pPr>
            <a:r>
              <a:rPr sz="1900">
                <a:solidFill>
                  <a:srgbClr val="1A1A2E"/>
                </a:solidFill>
                <a:latin typeface="Onest"/>
              </a:rPr>
              <a:t>●  Light reactions occur in grana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5</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3. Light Capture and Water Splitting</a:t>
            </a:r>
          </a:p>
        </p:txBody>
      </p:sp>
      <p:sp>
        <p:nvSpPr>
          <p:cNvPr id="8" name="Rounded Rectangle 7"/>
          <p:cNvSpPr/>
          <p:nvPr/>
        </p:nvSpPr>
        <p:spPr>
          <a:xfrm>
            <a:off x="2286000" y="1883664"/>
            <a:ext cx="7589520" cy="960120"/>
          </a:xfrm>
          <a:prstGeom prst="roundRect">
            <a:avLst/>
          </a:prstGeom>
          <a:solidFill>
            <a:srgbClr val="F0F4FF"/>
          </a:solidFill>
          <a:ln w="15875">
            <a:solidFill>
              <a:srgbClr val="C7D2FE"/>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4338CA"/>
                </a:solidFill>
                <a:latin typeface="Onest"/>
              </a:rPr>
              <a:t>1.  Light Absorption</a:t>
            </a:r>
          </a:p>
          <a:p>
            <a:pPr algn="l"/>
            <a:r>
              <a:rPr sz="1300">
                <a:solidFill>
                  <a:srgbClr val="1A1A2E"/>
                </a:solidFill>
                <a:latin typeface="Onest"/>
              </a:rPr>
              <a:t>Chlorophyll captures light energy</a:t>
            </a:r>
          </a:p>
        </p:txBody>
      </p:sp>
      <p:sp>
        <p:nvSpPr>
          <p:cNvPr id="9" name="Rounded Rectangle 8"/>
          <p:cNvSpPr/>
          <p:nvPr/>
        </p:nvSpPr>
        <p:spPr>
          <a:xfrm>
            <a:off x="2286000" y="2990088"/>
            <a:ext cx="7589520" cy="960120"/>
          </a:xfrm>
          <a:prstGeom prst="roundRect">
            <a:avLst/>
          </a:prstGeom>
          <a:solidFill>
            <a:srgbClr val="F0FDFA"/>
          </a:solidFill>
          <a:ln w="15875">
            <a:solidFill>
              <a:srgbClr val="99F6E4"/>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0F766E"/>
                </a:solidFill>
                <a:latin typeface="Onest"/>
              </a:rPr>
              <a:t>2.  Electron Excitation</a:t>
            </a:r>
          </a:p>
          <a:p>
            <a:pPr algn="l"/>
            <a:r>
              <a:rPr sz="1300">
                <a:solidFill>
                  <a:srgbClr val="1A1A2E"/>
                </a:solidFill>
                <a:latin typeface="Onest"/>
              </a:rPr>
              <a:t>Electrons are energized in photosystems</a:t>
            </a:r>
          </a:p>
        </p:txBody>
      </p:sp>
      <p:sp>
        <p:nvSpPr>
          <p:cNvPr id="10" name="Rounded Rectangle 9"/>
          <p:cNvSpPr/>
          <p:nvPr/>
        </p:nvSpPr>
        <p:spPr>
          <a:xfrm>
            <a:off x="2286000" y="4096512"/>
            <a:ext cx="7589520" cy="960120"/>
          </a:xfrm>
          <a:prstGeom prst="roundRect">
            <a:avLst/>
          </a:prstGeom>
          <a:solidFill>
            <a:srgbClr val="FFF1F2"/>
          </a:solidFill>
          <a:ln w="15875">
            <a:solidFill>
              <a:srgbClr val="FECDD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BE123C"/>
                </a:solidFill>
                <a:latin typeface="Onest"/>
              </a:rPr>
              <a:t>3.  Water Splitting</a:t>
            </a:r>
          </a:p>
          <a:p>
            <a:pPr algn="l"/>
            <a:r>
              <a:rPr sz="1300">
                <a:solidFill>
                  <a:srgbClr val="1A1A2E"/>
                </a:solidFill>
                <a:latin typeface="Onest"/>
              </a:rPr>
              <a:t>Water splits, releasing oxygen</a:t>
            </a:r>
          </a:p>
        </p:txBody>
      </p:sp>
      <p:sp>
        <p:nvSpPr>
          <p:cNvPr id="11" name="Rounded Rectangle 10"/>
          <p:cNvSpPr/>
          <p:nvPr/>
        </p:nvSpPr>
        <p:spPr>
          <a:xfrm>
            <a:off x="2286000" y="5202936"/>
            <a:ext cx="7589520" cy="960120"/>
          </a:xfrm>
          <a:prstGeom prst="roundRect">
            <a:avLst/>
          </a:prstGeom>
          <a:solidFill>
            <a:srgbClr val="FFFBEB"/>
          </a:solidFill>
          <a:ln w="15875">
            <a:solidFill>
              <a:srgbClr val="FDE68A"/>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C2410C"/>
                </a:solidFill>
                <a:latin typeface="Onest"/>
              </a:rPr>
              <a:t>4.  Energy Transfer</a:t>
            </a:r>
          </a:p>
          <a:p>
            <a:pPr algn="l"/>
            <a:r>
              <a:rPr sz="1300">
                <a:solidFill>
                  <a:srgbClr val="1A1A2E"/>
                </a:solidFill>
                <a:latin typeface="Onest"/>
              </a:rPr>
              <a:t>Reactions produce ATP and NADPH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6</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4. Photosystems and Electron Transport</a:t>
            </a:r>
          </a:p>
        </p:txBody>
      </p:sp>
      <p:sp>
        <p:nvSpPr>
          <p:cNvPr id="8" name="Rounded Rectangle 7"/>
          <p:cNvSpPr/>
          <p:nvPr/>
        </p:nvSpPr>
        <p:spPr>
          <a:xfrm>
            <a:off x="2286000" y="1883664"/>
            <a:ext cx="7589520" cy="960120"/>
          </a:xfrm>
          <a:prstGeom prst="roundRect">
            <a:avLst/>
          </a:prstGeom>
          <a:solidFill>
            <a:srgbClr val="F0F4FF"/>
          </a:solidFill>
          <a:ln w="15875">
            <a:solidFill>
              <a:srgbClr val="C7D2FE"/>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4338CA"/>
                </a:solidFill>
                <a:latin typeface="Onest"/>
              </a:rPr>
              <a:t>1.  Photosystems II and I</a:t>
            </a:r>
          </a:p>
          <a:p>
            <a:pPr algn="l"/>
            <a:r>
              <a:rPr sz="1300">
                <a:solidFill>
                  <a:srgbClr val="1A1A2E"/>
                </a:solidFill>
                <a:latin typeface="Onest"/>
              </a:rPr>
              <a:t>Located in thylakoid membrane</a:t>
            </a:r>
          </a:p>
        </p:txBody>
      </p:sp>
      <p:sp>
        <p:nvSpPr>
          <p:cNvPr id="9" name="Rounded Rectangle 8"/>
          <p:cNvSpPr/>
          <p:nvPr/>
        </p:nvSpPr>
        <p:spPr>
          <a:xfrm>
            <a:off x="2286000" y="2990088"/>
            <a:ext cx="7589520" cy="960120"/>
          </a:xfrm>
          <a:prstGeom prst="roundRect">
            <a:avLst/>
          </a:prstGeom>
          <a:solidFill>
            <a:srgbClr val="F0FDFA"/>
          </a:solidFill>
          <a:ln w="15875">
            <a:solidFill>
              <a:srgbClr val="99F6E4"/>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0F766E"/>
                </a:solidFill>
                <a:latin typeface="Onest"/>
              </a:rPr>
              <a:t>2.  Electron transport chain</a:t>
            </a:r>
          </a:p>
          <a:p>
            <a:pPr algn="l"/>
            <a:r>
              <a:rPr sz="1300">
                <a:solidFill>
                  <a:srgbClr val="1A1A2E"/>
                </a:solidFill>
                <a:latin typeface="Onest"/>
              </a:rPr>
              <a:t>Connects the photosystems</a:t>
            </a:r>
          </a:p>
        </p:txBody>
      </p:sp>
      <p:sp>
        <p:nvSpPr>
          <p:cNvPr id="10" name="Rounded Rectangle 9"/>
          <p:cNvSpPr/>
          <p:nvPr/>
        </p:nvSpPr>
        <p:spPr>
          <a:xfrm>
            <a:off x="2286000" y="4096512"/>
            <a:ext cx="7589520" cy="960120"/>
          </a:xfrm>
          <a:prstGeom prst="roundRect">
            <a:avLst/>
          </a:prstGeom>
          <a:solidFill>
            <a:srgbClr val="FFF1F2"/>
          </a:solidFill>
          <a:ln w="15875">
            <a:solidFill>
              <a:srgbClr val="FECDD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BE123C"/>
                </a:solidFill>
                <a:latin typeface="Onest"/>
              </a:rPr>
              <a:t>3.  Oxidation-reduction reactions</a:t>
            </a:r>
          </a:p>
          <a:p>
            <a:pPr algn="l"/>
            <a:r>
              <a:rPr sz="1300">
                <a:solidFill>
                  <a:srgbClr val="1A1A2E"/>
                </a:solidFill>
                <a:latin typeface="Onest"/>
              </a:rPr>
              <a:t>Electrons transfer energy</a:t>
            </a:r>
          </a:p>
        </p:txBody>
      </p:sp>
      <p:sp>
        <p:nvSpPr>
          <p:cNvPr id="11" name="Rounded Rectangle 10"/>
          <p:cNvSpPr/>
          <p:nvPr/>
        </p:nvSpPr>
        <p:spPr>
          <a:xfrm>
            <a:off x="2286000" y="5202936"/>
            <a:ext cx="7589520" cy="960120"/>
          </a:xfrm>
          <a:prstGeom prst="roundRect">
            <a:avLst/>
          </a:prstGeom>
          <a:solidFill>
            <a:srgbClr val="FFFBEB"/>
          </a:solidFill>
          <a:ln w="15875">
            <a:solidFill>
              <a:srgbClr val="FDE68A"/>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C2410C"/>
                </a:solidFill>
                <a:latin typeface="Onest"/>
              </a:rPr>
              <a:t>4.  NADP+ reduction</a:t>
            </a:r>
          </a:p>
          <a:p>
            <a:pPr algn="l"/>
            <a:r>
              <a:rPr sz="1300">
                <a:solidFill>
                  <a:srgbClr val="1A1A2E"/>
                </a:solidFill>
                <a:latin typeface="Onest"/>
              </a:rPr>
              <a:t>Forms NADPH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7</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5. Proton Gradient and Chemiosmosis</a:t>
            </a:r>
          </a:p>
        </p:txBody>
      </p:sp>
      <p:sp>
        <p:nvSpPr>
          <p:cNvPr id="8" name="Rounded Rectangle 7"/>
          <p:cNvSpPr/>
          <p:nvPr/>
        </p:nvSpPr>
        <p:spPr>
          <a:xfrm>
            <a:off x="2286000" y="1883664"/>
            <a:ext cx="7589520" cy="960120"/>
          </a:xfrm>
          <a:prstGeom prst="roundRect">
            <a:avLst/>
          </a:prstGeom>
          <a:solidFill>
            <a:srgbClr val="F0F4FF"/>
          </a:solidFill>
          <a:ln w="15875">
            <a:solidFill>
              <a:srgbClr val="C7D2FE"/>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4338CA"/>
                </a:solidFill>
                <a:latin typeface="Onest"/>
              </a:rPr>
              <a:t>1.  Electrons move</a:t>
            </a:r>
          </a:p>
          <a:p>
            <a:pPr algn="l"/>
            <a:r>
              <a:rPr sz="1300">
                <a:solidFill>
                  <a:srgbClr val="1A1A2E"/>
                </a:solidFill>
                <a:latin typeface="Onest"/>
              </a:rPr>
              <a:t>Through the electron transport chain</a:t>
            </a:r>
          </a:p>
        </p:txBody>
      </p:sp>
      <p:sp>
        <p:nvSpPr>
          <p:cNvPr id="9" name="Rounded Rectangle 8"/>
          <p:cNvSpPr/>
          <p:nvPr/>
        </p:nvSpPr>
        <p:spPr>
          <a:xfrm>
            <a:off x="2286000" y="2990088"/>
            <a:ext cx="7589520" cy="960120"/>
          </a:xfrm>
          <a:prstGeom prst="roundRect">
            <a:avLst/>
          </a:prstGeom>
          <a:solidFill>
            <a:srgbClr val="F0FDFA"/>
          </a:solidFill>
          <a:ln w="15875">
            <a:solidFill>
              <a:srgbClr val="99F6E4"/>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0F766E"/>
                </a:solidFill>
                <a:latin typeface="Onest"/>
              </a:rPr>
              <a:t>2.  Proton gradient forms</a:t>
            </a:r>
          </a:p>
          <a:p>
            <a:pPr algn="l"/>
            <a:r>
              <a:rPr sz="1300">
                <a:solidFill>
                  <a:srgbClr val="1A1A2E"/>
                </a:solidFill>
                <a:latin typeface="Onest"/>
              </a:rPr>
              <a:t>Across the thylakoid membrane</a:t>
            </a:r>
          </a:p>
        </p:txBody>
      </p:sp>
      <p:sp>
        <p:nvSpPr>
          <p:cNvPr id="10" name="Rounded Rectangle 9"/>
          <p:cNvSpPr/>
          <p:nvPr/>
        </p:nvSpPr>
        <p:spPr>
          <a:xfrm>
            <a:off x="2286000" y="4096512"/>
            <a:ext cx="7589520" cy="960120"/>
          </a:xfrm>
          <a:prstGeom prst="roundRect">
            <a:avLst/>
          </a:prstGeom>
          <a:solidFill>
            <a:srgbClr val="FFF1F2"/>
          </a:solidFill>
          <a:ln w="15875">
            <a:solidFill>
              <a:srgbClr val="FECDD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BE123C"/>
                </a:solidFill>
                <a:latin typeface="Onest"/>
              </a:rPr>
              <a:t>3.  Protons flow back</a:t>
            </a:r>
          </a:p>
          <a:p>
            <a:pPr algn="l"/>
            <a:r>
              <a:rPr sz="1300">
                <a:solidFill>
                  <a:srgbClr val="1A1A2E"/>
                </a:solidFill>
                <a:latin typeface="Onest"/>
              </a:rPr>
              <a:t>Through ATP synthase</a:t>
            </a:r>
          </a:p>
        </p:txBody>
      </p:sp>
      <p:sp>
        <p:nvSpPr>
          <p:cNvPr id="11" name="Rounded Rectangle 10"/>
          <p:cNvSpPr/>
          <p:nvPr/>
        </p:nvSpPr>
        <p:spPr>
          <a:xfrm>
            <a:off x="2286000" y="5202936"/>
            <a:ext cx="7589520" cy="960120"/>
          </a:xfrm>
          <a:prstGeom prst="roundRect">
            <a:avLst/>
          </a:prstGeom>
          <a:solidFill>
            <a:srgbClr val="FFFBEB"/>
          </a:solidFill>
          <a:ln w="15875">
            <a:solidFill>
              <a:srgbClr val="FDE68A"/>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C2410C"/>
                </a:solidFill>
                <a:latin typeface="Onest"/>
              </a:rPr>
              <a:t>4.  ATP is synthesized</a:t>
            </a:r>
          </a:p>
          <a:p>
            <a:pPr algn="l"/>
            <a:r>
              <a:rPr sz="1300">
                <a:solidFill>
                  <a:srgbClr val="1A1A2E"/>
                </a:solidFill>
                <a:latin typeface="Onest"/>
              </a:rPr>
              <a:t>Using released energy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8</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6. Photophosphorylation and NADPH</a:t>
            </a:r>
          </a:p>
        </p:txBody>
      </p:sp>
      <p:sp>
        <p:nvSpPr>
          <p:cNvPr id="8" name="TextBox 7"/>
          <p:cNvSpPr txBox="1"/>
          <p:nvPr/>
        </p:nvSpPr>
        <p:spPr>
          <a:xfrm>
            <a:off x="777240" y="1783080"/>
            <a:ext cx="10789920" cy="4480560"/>
          </a:xfrm>
          <a:prstGeom prst="rect">
            <a:avLst/>
          </a:prstGeom>
          <a:noFill/>
        </p:spPr>
        <p:txBody>
          <a:bodyPr wrap="square" anchor="ctr">
            <a:spAutoFit/>
          </a:bodyPr>
          <a:lstStyle/>
          <a:p>
            <a:r>
              <a:rPr sz="1900">
                <a:solidFill>
                  <a:srgbClr val="1A1A2E"/>
                </a:solidFill>
                <a:latin typeface="Onest"/>
              </a:rPr>
              <a:t>●  ATP synthase forms ATP</a:t>
            </a:r>
          </a:p>
          <a:p>
            <a:pPr>
              <a:spcBef>
                <a:spcPts val="800"/>
              </a:spcBef>
            </a:pPr>
            <a:r>
              <a:rPr sz="1900">
                <a:solidFill>
                  <a:srgbClr val="1A1A2E"/>
                </a:solidFill>
                <a:latin typeface="Onest"/>
              </a:rPr>
              <a:t>●  Photophosphorylation produces ATP</a:t>
            </a:r>
          </a:p>
          <a:p>
            <a:pPr>
              <a:spcBef>
                <a:spcPts val="800"/>
              </a:spcBef>
            </a:pPr>
            <a:r>
              <a:rPr sz="1900">
                <a:solidFill>
                  <a:srgbClr val="1A1A2E"/>
                </a:solidFill>
                <a:latin typeface="Onest"/>
              </a:rPr>
              <a:t>●  NADP+ is reduced to NADPH</a:t>
            </a:r>
          </a:p>
          <a:p>
            <a:pPr>
              <a:spcBef>
                <a:spcPts val="800"/>
              </a:spcBef>
            </a:pPr>
            <a:r>
              <a:rPr sz="1900">
                <a:solidFill>
                  <a:srgbClr val="1A1A2E"/>
                </a:solidFill>
                <a:latin typeface="Onest"/>
              </a:rPr>
              <a:t>●  ATP and NADPH power organic molecule production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9</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7. Carbon Fixation and Carbohydrates</a:t>
            </a:r>
          </a:p>
        </p:txBody>
      </p:sp>
      <p:sp>
        <p:nvSpPr>
          <p:cNvPr id="8" name="Rounded Rectangle 7"/>
          <p:cNvSpPr/>
          <p:nvPr/>
        </p:nvSpPr>
        <p:spPr>
          <a:xfrm>
            <a:off x="2286000" y="2436876"/>
            <a:ext cx="7589520" cy="960120"/>
          </a:xfrm>
          <a:prstGeom prst="roundRect">
            <a:avLst/>
          </a:prstGeom>
          <a:solidFill>
            <a:srgbClr val="F0F4FF"/>
          </a:solidFill>
          <a:ln w="15875">
            <a:solidFill>
              <a:srgbClr val="C7D2FE"/>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4338CA"/>
                </a:solidFill>
                <a:latin typeface="Onest"/>
              </a:rPr>
              <a:t>1.  Calvin cycle location</a:t>
            </a:r>
          </a:p>
          <a:p>
            <a:pPr algn="l"/>
            <a:r>
              <a:rPr sz="1300">
                <a:solidFill>
                  <a:srgbClr val="1A1A2E"/>
                </a:solidFill>
                <a:latin typeface="Onest"/>
              </a:rPr>
              <a:t>Occurs in the stroma</a:t>
            </a:r>
          </a:p>
        </p:txBody>
      </p:sp>
      <p:sp>
        <p:nvSpPr>
          <p:cNvPr id="9" name="Rounded Rectangle 8"/>
          <p:cNvSpPr/>
          <p:nvPr/>
        </p:nvSpPr>
        <p:spPr>
          <a:xfrm>
            <a:off x="2286000" y="3543300"/>
            <a:ext cx="7589520" cy="960120"/>
          </a:xfrm>
          <a:prstGeom prst="roundRect">
            <a:avLst/>
          </a:prstGeom>
          <a:solidFill>
            <a:srgbClr val="F0FDFA"/>
          </a:solidFill>
          <a:ln w="15875">
            <a:solidFill>
              <a:srgbClr val="99F6E4"/>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0F766E"/>
                </a:solidFill>
                <a:latin typeface="Onest"/>
              </a:rPr>
              <a:t>2.  Carbon source</a:t>
            </a:r>
          </a:p>
          <a:p>
            <a:pPr algn="l"/>
            <a:r>
              <a:rPr sz="1300">
                <a:solidFill>
                  <a:srgbClr val="1A1A2E"/>
                </a:solidFill>
                <a:latin typeface="Onest"/>
              </a:rPr>
              <a:t>Uses CO₂ for carbohydrate production</a:t>
            </a:r>
          </a:p>
        </p:txBody>
      </p:sp>
      <p:sp>
        <p:nvSpPr>
          <p:cNvPr id="10" name="Rounded Rectangle 9"/>
          <p:cNvSpPr/>
          <p:nvPr/>
        </p:nvSpPr>
        <p:spPr>
          <a:xfrm>
            <a:off x="2286000" y="4649724"/>
            <a:ext cx="7589520" cy="960120"/>
          </a:xfrm>
          <a:prstGeom prst="roundRect">
            <a:avLst/>
          </a:prstGeom>
          <a:solidFill>
            <a:srgbClr val="FFF1F2"/>
          </a:solidFill>
          <a:ln w="15875">
            <a:solidFill>
              <a:srgbClr val="FECDD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BE123C"/>
                </a:solidFill>
                <a:latin typeface="Onest"/>
              </a:rPr>
              <a:t>3.  Energy source</a:t>
            </a:r>
          </a:p>
          <a:p>
            <a:pPr algn="l"/>
            <a:r>
              <a:rPr sz="1300">
                <a:solidFill>
                  <a:srgbClr val="1A1A2E"/>
                </a:solidFill>
                <a:latin typeface="Onest"/>
              </a:rPr>
              <a:t>ATP and NADPH from light reactions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10</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8. Tracing Matter and Energy in Photosynthesis</a:t>
            </a:r>
          </a:p>
        </p:txBody>
      </p:sp>
      <p:sp>
        <p:nvSpPr>
          <p:cNvPr id="8" name="Rounded Rectangle 7"/>
          <p:cNvSpPr/>
          <p:nvPr/>
        </p:nvSpPr>
        <p:spPr>
          <a:xfrm>
            <a:off x="2286000" y="1883664"/>
            <a:ext cx="7589520" cy="960120"/>
          </a:xfrm>
          <a:prstGeom prst="roundRect">
            <a:avLst/>
          </a:prstGeom>
          <a:solidFill>
            <a:srgbClr val="F0F4FF"/>
          </a:solidFill>
          <a:ln w="15875">
            <a:solidFill>
              <a:srgbClr val="C7D2FE"/>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4338CA"/>
                </a:solidFill>
                <a:latin typeface="Onest"/>
              </a:rPr>
              <a:t>1.  Water Splitting</a:t>
            </a:r>
          </a:p>
          <a:p>
            <a:pPr algn="l"/>
            <a:r>
              <a:rPr sz="1300">
                <a:solidFill>
                  <a:srgbClr val="1A1A2E"/>
                </a:solidFill>
                <a:latin typeface="Onest"/>
              </a:rPr>
              <a:t>Provides electrons to photosystem II</a:t>
            </a:r>
          </a:p>
        </p:txBody>
      </p:sp>
      <p:sp>
        <p:nvSpPr>
          <p:cNvPr id="9" name="Rounded Rectangle 8"/>
          <p:cNvSpPr/>
          <p:nvPr/>
        </p:nvSpPr>
        <p:spPr>
          <a:xfrm>
            <a:off x="2286000" y="2990088"/>
            <a:ext cx="7589520" cy="960120"/>
          </a:xfrm>
          <a:prstGeom prst="roundRect">
            <a:avLst/>
          </a:prstGeom>
          <a:solidFill>
            <a:srgbClr val="F0FDFA"/>
          </a:solidFill>
          <a:ln w="15875">
            <a:solidFill>
              <a:srgbClr val="99F6E4"/>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0F766E"/>
                </a:solidFill>
                <a:latin typeface="Onest"/>
              </a:rPr>
              <a:t>2.  Electron Transport Chain</a:t>
            </a:r>
          </a:p>
          <a:p>
            <a:pPr algn="l"/>
            <a:r>
              <a:rPr sz="1300">
                <a:solidFill>
                  <a:srgbClr val="1A1A2E"/>
                </a:solidFill>
                <a:latin typeface="Onest"/>
              </a:rPr>
              <a:t>Electrons pass through and are reenergized</a:t>
            </a:r>
          </a:p>
        </p:txBody>
      </p:sp>
      <p:sp>
        <p:nvSpPr>
          <p:cNvPr id="10" name="Rounded Rectangle 9"/>
          <p:cNvSpPr/>
          <p:nvPr/>
        </p:nvSpPr>
        <p:spPr>
          <a:xfrm>
            <a:off x="2286000" y="4096512"/>
            <a:ext cx="7589520" cy="960120"/>
          </a:xfrm>
          <a:prstGeom prst="roundRect">
            <a:avLst/>
          </a:prstGeom>
          <a:solidFill>
            <a:srgbClr val="FFF1F2"/>
          </a:solidFill>
          <a:ln w="15875">
            <a:solidFill>
              <a:srgbClr val="FECDD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BE123C"/>
                </a:solidFill>
                <a:latin typeface="Onest"/>
              </a:rPr>
              <a:t>3.  NADPH Production</a:t>
            </a:r>
          </a:p>
          <a:p>
            <a:pPr algn="l"/>
            <a:r>
              <a:rPr sz="1300">
                <a:solidFill>
                  <a:srgbClr val="1A1A2E"/>
                </a:solidFill>
                <a:latin typeface="Onest"/>
              </a:rPr>
              <a:t>NADP+ is reduced to NADPH</a:t>
            </a:r>
          </a:p>
        </p:txBody>
      </p:sp>
      <p:sp>
        <p:nvSpPr>
          <p:cNvPr id="11" name="Rounded Rectangle 10"/>
          <p:cNvSpPr/>
          <p:nvPr/>
        </p:nvSpPr>
        <p:spPr>
          <a:xfrm>
            <a:off x="2286000" y="5202936"/>
            <a:ext cx="7589520" cy="960120"/>
          </a:xfrm>
          <a:prstGeom prst="roundRect">
            <a:avLst/>
          </a:prstGeom>
          <a:solidFill>
            <a:srgbClr val="FFFBEB"/>
          </a:solidFill>
          <a:ln w="15875">
            <a:solidFill>
              <a:srgbClr val="FDE68A"/>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a:lstStyle/>
          <a:p>
            <a:pPr algn="l"/>
            <a:r>
              <a:rPr b="1" sz="1600">
                <a:solidFill>
                  <a:srgbClr val="C2410C"/>
                </a:solidFill>
                <a:latin typeface="Onest"/>
              </a:rPr>
              <a:t>4.  Proton Gradient</a:t>
            </a:r>
          </a:p>
          <a:p>
            <a:pPr algn="l"/>
            <a:r>
              <a:rPr sz="1300">
                <a:solidFill>
                  <a:srgbClr val="1A1A2E"/>
                </a:solidFill>
                <a:latin typeface="Onest"/>
              </a:rPr>
              <a:t>Drives ATP synthesis through chemiosmosis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5720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png"/>
          <p:cNvPicPr>
            <a:picLocks noChangeAspect="1"/>
          </p:cNvPicPr>
          <p:nvPr/>
        </p:nvPicPr>
        <p:blipFill>
          <a:blip r:embed="rId2"/>
          <a:stretch>
            <a:fillRect/>
          </a:stretch>
        </p:blipFill>
        <p:spPr>
          <a:xfrm>
            <a:off x="274320" y="91440"/>
            <a:ext cx="274320" cy="274320"/>
          </a:xfrm>
          <a:prstGeom prst="rect">
            <a:avLst/>
          </a:prstGeom>
        </p:spPr>
      </p:pic>
      <p:sp>
        <p:nvSpPr>
          <p:cNvPr id="4" name="TextBox 3"/>
          <p:cNvSpPr txBox="1"/>
          <p:nvPr/>
        </p:nvSpPr>
        <p:spPr>
          <a:xfrm>
            <a:off x="658368" y="54864"/>
            <a:ext cx="3657600" cy="347472"/>
          </a:xfrm>
          <a:prstGeom prst="rect">
            <a:avLst/>
          </a:prstGeom>
          <a:noFill/>
        </p:spPr>
        <p:txBody>
          <a:bodyPr wrap="none" anchor="ctr">
            <a:spAutoFit/>
          </a:bodyPr>
          <a:lstStyle/>
          <a:p>
            <a:r>
              <a:rPr sz="1500" b="1">
                <a:solidFill>
                  <a:srgbClr val="FFFFFF"/>
                </a:solidFill>
                <a:latin typeface="Syne"/>
              </a:rPr>
              <a:t>Nuros</a:t>
            </a:r>
          </a:p>
        </p:txBody>
      </p:sp>
      <p:sp>
        <p:nvSpPr>
          <p:cNvPr id="5" name="TextBox 4"/>
          <p:cNvSpPr txBox="1"/>
          <p:nvPr/>
        </p:nvSpPr>
        <p:spPr>
          <a:xfrm>
            <a:off x="11277295" y="6446520"/>
            <a:ext cx="640080" cy="320040"/>
          </a:xfrm>
          <a:prstGeom prst="rect">
            <a:avLst/>
          </a:prstGeom>
          <a:noFill/>
        </p:spPr>
        <p:txBody>
          <a:bodyPr wrap="none">
            <a:spAutoFit/>
          </a:bodyPr>
          <a:lstStyle/>
          <a:p>
            <a:pPr algn="ctr"/>
            <a:r>
              <a:rPr sz="1100">
                <a:solidFill>
                  <a:srgbClr val="8A8A99"/>
                </a:solidFill>
                <a:latin typeface="Onest"/>
              </a:rPr>
              <a:t>11</a:t>
            </a:r>
          </a:p>
        </p:txBody>
      </p:sp>
      <p:sp>
        <p:nvSpPr>
          <p:cNvPr id="6" name="Rectangle 5"/>
          <p:cNvSpPr/>
          <p:nvPr/>
        </p:nvSpPr>
        <p:spPr>
          <a:xfrm>
            <a:off x="548640" y="868680"/>
            <a:ext cx="109728" cy="502920"/>
          </a:xfrm>
          <a:prstGeom prst="rect">
            <a:avLst/>
          </a:prstGeom>
          <a:solidFill>
            <a:srgbClr val="684B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749808"/>
            <a:ext cx="10607040" cy="777240"/>
          </a:xfrm>
          <a:prstGeom prst="rect">
            <a:avLst/>
          </a:prstGeom>
          <a:noFill/>
        </p:spPr>
        <p:txBody>
          <a:bodyPr wrap="none">
            <a:spAutoFit/>
          </a:bodyPr>
          <a:lstStyle/>
          <a:p>
            <a:r>
              <a:rPr sz="3000" b="1">
                <a:solidFill>
                  <a:srgbClr val="1A1A2E"/>
                </a:solidFill>
                <a:latin typeface="Onest"/>
              </a:rPr>
              <a:t>Recap</a:t>
            </a:r>
          </a:p>
        </p:txBody>
      </p:sp>
      <p:sp>
        <p:nvSpPr>
          <p:cNvPr id="8" name="TextBox 7"/>
          <p:cNvSpPr txBox="1"/>
          <p:nvPr/>
        </p:nvSpPr>
        <p:spPr>
          <a:xfrm>
            <a:off x="777240" y="1783080"/>
            <a:ext cx="10789920" cy="4480560"/>
          </a:xfrm>
          <a:prstGeom prst="rect">
            <a:avLst/>
          </a:prstGeom>
          <a:noFill/>
        </p:spPr>
        <p:txBody>
          <a:bodyPr wrap="square" anchor="ctr">
            <a:spAutoFit/>
          </a:bodyPr>
          <a:lstStyle/>
          <a:p>
            <a:r>
              <a:rPr sz="1900">
                <a:solidFill>
                  <a:srgbClr val="1A1A2E"/>
                </a:solidFill>
                <a:latin typeface="Onest"/>
              </a:rPr>
              <a:t>●  Overview</a:t>
            </a:r>
          </a:p>
          <a:p>
            <a:pPr>
              <a:spcBef>
                <a:spcPts val="800"/>
              </a:spcBef>
            </a:pPr>
            <a:r>
              <a:rPr sz="1900">
                <a:solidFill>
                  <a:srgbClr val="1A1A2E"/>
                </a:solidFill>
                <a:latin typeface="Onest"/>
              </a:rPr>
              <a:t>●  Core Concepts</a:t>
            </a:r>
          </a:p>
          <a:p>
            <a:pPr>
              <a:spcBef>
                <a:spcPts val="800"/>
              </a:spcBef>
            </a:pPr>
            <a:r>
              <a:rPr sz="1900">
                <a:solidFill>
                  <a:srgbClr val="1A1A2E"/>
                </a:solidFill>
                <a:latin typeface="Onest"/>
              </a:rPr>
              <a:t>●  1. Photosynthesis and Its Evolution</a:t>
            </a:r>
          </a:p>
          <a:p>
            <a:pPr>
              <a:spcBef>
                <a:spcPts val="800"/>
              </a:spcBef>
            </a:pPr>
            <a:r>
              <a:rPr sz="1900">
                <a:solidFill>
                  <a:srgbClr val="1A1A2E"/>
                </a:solidFill>
                <a:latin typeface="Onest"/>
              </a:rPr>
              <a:t>●  2. Chloroplast Organization</a:t>
            </a:r>
          </a:p>
          <a:p>
            <a:pPr>
              <a:spcBef>
                <a:spcPts val="800"/>
              </a:spcBef>
            </a:pPr>
            <a:r>
              <a:rPr sz="1900">
                <a:solidFill>
                  <a:srgbClr val="1A1A2E"/>
                </a:solidFill>
                <a:latin typeface="Onest"/>
              </a:rPr>
              <a:t>●  3. Light Capture and Water Splitting</a:t>
            </a:r>
          </a:p>
          <a:p>
            <a:pPr>
              <a:spcBef>
                <a:spcPts val="800"/>
              </a:spcBef>
            </a:pPr>
            <a:r>
              <a:rPr sz="1900">
                <a:solidFill>
                  <a:srgbClr val="1A1A2E"/>
                </a:solidFill>
                <a:latin typeface="Onest"/>
              </a:rPr>
              <a:t>●  4. Photosystems and Electron Transport</a:t>
            </a:r>
          </a:p>
          <a:p>
            <a:pPr>
              <a:spcBef>
                <a:spcPts val="800"/>
              </a:spcBef>
            </a:pPr>
            <a:r>
              <a:rPr sz="1900">
                <a:solidFill>
                  <a:srgbClr val="1A1A2E"/>
                </a:solidFill>
                <a:latin typeface="Onest"/>
              </a:rPr>
              <a:t>●  5. Proton Gradient and Chemiosmosis</a:t>
            </a:r>
          </a:p>
          <a:p>
            <a:pPr>
              <a:spcBef>
                <a:spcPts val="800"/>
              </a:spcBef>
            </a:pPr>
            <a:r>
              <a:rPr sz="1900">
                <a:solidFill>
                  <a:srgbClr val="1A1A2E"/>
                </a:solidFill>
                <a:latin typeface="Onest"/>
              </a:rPr>
              <a:t>●  6. Photophosphorylation and NADPH</a:t>
            </a:r>
          </a:p>
          <a:p>
            <a:pPr>
              <a:spcBef>
                <a:spcPts val="800"/>
              </a:spcBef>
            </a:pPr>
            <a:r>
              <a:rPr sz="1900">
                <a:solidFill>
                  <a:srgbClr val="1A1A2E"/>
                </a:solidFill>
                <a:latin typeface="Onest"/>
              </a:rPr>
              <a:t>●  7. Carbon Fixation and Carbohydrates</a:t>
            </a:r>
          </a:p>
          <a:p>
            <a:pPr>
              <a:spcBef>
                <a:spcPts val="800"/>
              </a:spcBef>
            </a:pPr>
            <a:r>
              <a:rPr sz="1900">
                <a:solidFill>
                  <a:srgbClr val="1A1A2E"/>
                </a:solidFill>
                <a:latin typeface="Onest"/>
              </a:rPr>
              <a:t>●  8. Tracing Matter and Energy in Photosynthesis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Ones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Ones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Ones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Ones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